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9" r:id="rId6"/>
    <p:sldId id="284" r:id="rId7"/>
    <p:sldId id="258" r:id="rId8"/>
    <p:sldId id="261" r:id="rId9"/>
    <p:sldId id="260" r:id="rId10"/>
    <p:sldId id="281" r:id="rId11"/>
    <p:sldId id="263" r:id="rId12"/>
    <p:sldId id="268" r:id="rId13"/>
    <p:sldId id="264" r:id="rId14"/>
    <p:sldId id="285" r:id="rId15"/>
    <p:sldId id="269" r:id="rId16"/>
    <p:sldId id="276" r:id="rId17"/>
    <p:sldId id="265" r:id="rId18"/>
    <p:sldId id="288" r:id="rId19"/>
    <p:sldId id="282" r:id="rId20"/>
    <p:sldId id="283" r:id="rId21"/>
    <p:sldId id="277" r:id="rId22"/>
    <p:sldId id="287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92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01/13/2014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2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6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A01-C072-40B8-81F3-4016D4D6BC9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9C76-B292-471E-8769-EBCD82BC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01/13/2014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Palliative Care Kick off: </a:t>
            </a:r>
            <a:r>
              <a:rPr lang="en-US" dirty="0" err="1" smtClean="0"/>
              <a:t>Jigar</a:t>
            </a:r>
            <a:r>
              <a:rPr lang="en-US" dirty="0" smtClean="0"/>
              <a:t> Joshi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9C76-B292-471E-8769-EBCD82BC83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92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458200" cy="1470025"/>
          </a:xfrm>
        </p:spPr>
        <p:txBody>
          <a:bodyPr/>
          <a:lstStyle/>
          <a:p>
            <a:r>
              <a:rPr lang="en-US" dirty="0" smtClean="0"/>
              <a:t>Introduction to Palliative 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629400" cy="121920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Jigar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Joshi MBBS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Hospice and Palliative Medicine Fellow</a:t>
            </a:r>
          </a:p>
        </p:txBody>
      </p:sp>
    </p:spTree>
    <p:extLst>
      <p:ext uri="{BB962C8B-B14F-4D97-AF65-F5344CB8AC3E}">
        <p14:creationId xmlns:p14="http://schemas.microsoft.com/office/powerpoint/2010/main" val="2401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A team approach</a:t>
            </a:r>
            <a:r>
              <a:rPr lang="en-US" dirty="0"/>
              <a:t> to address the needs of patients and their </a:t>
            </a:r>
            <a:r>
              <a:rPr lang="en-US" dirty="0" smtClean="0"/>
              <a:t>families</a:t>
            </a:r>
          </a:p>
          <a:p>
            <a:r>
              <a:rPr lang="en-US" u="sng" dirty="0" smtClean="0"/>
              <a:t>Enhance </a:t>
            </a:r>
            <a:r>
              <a:rPr lang="en-US" u="sng" dirty="0"/>
              <a:t>quality of </a:t>
            </a:r>
            <a:r>
              <a:rPr lang="en-US" u="sng" dirty="0" smtClean="0"/>
              <a:t>life</a:t>
            </a:r>
            <a:r>
              <a:rPr lang="en-US" dirty="0" smtClean="0"/>
              <a:t> </a:t>
            </a:r>
            <a:r>
              <a:rPr lang="en-US" dirty="0"/>
              <a:t>and may also positively influence the course of illness</a:t>
            </a:r>
          </a:p>
          <a:p>
            <a:r>
              <a:rPr lang="en-US" dirty="0"/>
              <a:t>Applicable </a:t>
            </a:r>
            <a:r>
              <a:rPr lang="en-US" u="sng" dirty="0"/>
              <a:t>early in the course of illness</a:t>
            </a:r>
            <a:r>
              <a:rPr lang="en-US" dirty="0"/>
              <a:t>, in conjunction with </a:t>
            </a:r>
            <a:r>
              <a:rPr lang="en-US" dirty="0" smtClean="0"/>
              <a:t>other life prolonging therapies</a:t>
            </a:r>
            <a:endParaRPr lang="en-US" dirty="0"/>
          </a:p>
          <a:p>
            <a:r>
              <a:rPr lang="en-US" u="sng" dirty="0" smtClean="0"/>
              <a:t>Investigate </a:t>
            </a:r>
            <a:r>
              <a:rPr lang="en-US" u="sng" dirty="0"/>
              <a:t>when needed</a:t>
            </a:r>
            <a:r>
              <a:rPr lang="en-US" dirty="0"/>
              <a:t> to better understand and manage distressing </a:t>
            </a:r>
            <a:r>
              <a:rPr lang="en-US" dirty="0" smtClean="0"/>
              <a:t>symptoms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get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Pathology (terminal/complex)</a:t>
            </a:r>
          </a:p>
          <a:p>
            <a:pPr lvl="1"/>
            <a:r>
              <a:rPr lang="en-US" dirty="0" smtClean="0"/>
              <a:t>Malignancy (cancer)</a:t>
            </a:r>
          </a:p>
          <a:p>
            <a:pPr lvl="1"/>
            <a:r>
              <a:rPr lang="en-US" dirty="0"/>
              <a:t>Non-cancer diagnosis: </a:t>
            </a:r>
            <a:r>
              <a:rPr lang="en-US" dirty="0" smtClean="0"/>
              <a:t>(2/3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End stage  diseases of heart, lung, kidney, nervous system, digestive system, connective tissue etc.</a:t>
            </a:r>
          </a:p>
          <a:p>
            <a:pPr lvl="2"/>
            <a:r>
              <a:rPr lang="en-US" dirty="0" smtClean="0"/>
              <a:t>Dementia and behavioral </a:t>
            </a:r>
            <a:r>
              <a:rPr lang="en-US" dirty="0"/>
              <a:t>disorders</a:t>
            </a:r>
            <a:endParaRPr lang="en-US" dirty="0" smtClean="0"/>
          </a:p>
          <a:p>
            <a:pPr lvl="2"/>
            <a:r>
              <a:rPr lang="en-US" dirty="0" smtClean="0"/>
              <a:t>HIV / AIDS or any other severe infections</a:t>
            </a:r>
          </a:p>
          <a:p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Worsening functional status (Quality of life)</a:t>
            </a:r>
          </a:p>
          <a:p>
            <a:pPr lvl="1"/>
            <a:r>
              <a:rPr lang="en-US" dirty="0" smtClean="0"/>
              <a:t>Multiple hospital admissions</a:t>
            </a:r>
          </a:p>
        </p:txBody>
      </p:sp>
    </p:spTree>
    <p:extLst>
      <p:ext uri="{BB962C8B-B14F-4D97-AF65-F5344CB8AC3E}">
        <p14:creationId xmlns:p14="http://schemas.microsoft.com/office/powerpoint/2010/main" val="41498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Palliative Medicine?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Every one deserves </a:t>
            </a:r>
            <a:r>
              <a:rPr lang="en-US" u="sng" dirty="0" smtClean="0"/>
              <a:t>Death with Dignity</a:t>
            </a:r>
          </a:p>
          <a:p>
            <a:r>
              <a:rPr lang="en-US" u="sng" dirty="0" smtClean="0"/>
              <a:t>Rising number of people suffering</a:t>
            </a:r>
            <a:r>
              <a:rPr lang="en-US" dirty="0" smtClean="0"/>
              <a:t> from terminal illnesses /Complex disease process</a:t>
            </a:r>
          </a:p>
          <a:p>
            <a:r>
              <a:rPr lang="en-US" u="sng" dirty="0" smtClean="0"/>
              <a:t>Specialized multidisciplinary team</a:t>
            </a:r>
            <a:r>
              <a:rPr lang="en-US" dirty="0" smtClean="0"/>
              <a:t> required</a:t>
            </a:r>
          </a:p>
          <a:p>
            <a:r>
              <a:rPr lang="en-US" dirty="0" smtClean="0"/>
              <a:t>Timely H&amp;PC can </a:t>
            </a:r>
            <a:r>
              <a:rPr lang="en-US" u="sng" dirty="0" smtClean="0"/>
              <a:t>improve survival</a:t>
            </a:r>
          </a:p>
          <a:p>
            <a:r>
              <a:rPr lang="en-US" u="sng" dirty="0" smtClean="0"/>
              <a:t>Care for family</a:t>
            </a:r>
            <a:r>
              <a:rPr lang="en-US" dirty="0" smtClean="0"/>
              <a:t> after death</a:t>
            </a:r>
          </a:p>
          <a:p>
            <a:r>
              <a:rPr lang="en-US" u="sng" dirty="0" smtClean="0"/>
              <a:t>Saves cost</a:t>
            </a:r>
            <a:r>
              <a:rPr lang="en-US" dirty="0" smtClean="0"/>
              <a:t> of care ($5,282 / admission)</a:t>
            </a:r>
          </a:p>
          <a:p>
            <a:r>
              <a:rPr lang="en-US" u="sng" dirty="0" smtClean="0"/>
              <a:t>Reduces ER visits</a:t>
            </a:r>
            <a:r>
              <a:rPr lang="en-US" dirty="0" smtClean="0"/>
              <a:t> at end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part of the team </a:t>
            </a:r>
            <a:endParaRPr lang="en-US" dirty="0"/>
          </a:p>
        </p:txBody>
      </p:sp>
      <p:pic>
        <p:nvPicPr>
          <p:cNvPr id="1028" name="Picture 4" descr="http://activehospicecare.com/wp-content/uploads/circle_of_ca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8233"/>
            <a:ext cx="5943600" cy="54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HOME</a:t>
            </a:r>
          </a:p>
          <a:p>
            <a:endParaRPr lang="en-US" u="sng" dirty="0" smtClean="0"/>
          </a:p>
          <a:p>
            <a:r>
              <a:rPr lang="en-US" u="sng" dirty="0" smtClean="0"/>
              <a:t>OUT PATIENT (AMBULATORY)</a:t>
            </a:r>
          </a:p>
          <a:p>
            <a:endParaRPr lang="en-US" dirty="0" smtClean="0"/>
          </a:p>
          <a:p>
            <a:r>
              <a:rPr lang="en-US" dirty="0" smtClean="0"/>
              <a:t>Inpatient</a:t>
            </a:r>
          </a:p>
          <a:p>
            <a:endParaRPr lang="en-US" dirty="0" smtClean="0"/>
          </a:p>
          <a:p>
            <a:r>
              <a:rPr lang="en-US" dirty="0" smtClean="0"/>
              <a:t>Continuous care</a:t>
            </a:r>
          </a:p>
          <a:p>
            <a:endParaRPr lang="en-US" dirty="0" smtClean="0"/>
          </a:p>
          <a:p>
            <a:r>
              <a:rPr lang="en-US" dirty="0" smtClean="0"/>
              <a:t>Respite care</a:t>
            </a:r>
          </a:p>
          <a:p>
            <a:endParaRPr lang="en-US" dirty="0" smtClean="0"/>
          </a:p>
          <a:p>
            <a:r>
              <a:rPr lang="en-US" dirty="0" smtClean="0"/>
              <a:t>Bereavement (for family)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Palliative care transition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-17971" y="1143000"/>
            <a:ext cx="9238171" cy="5562600"/>
            <a:chOff x="-17971" y="1143000"/>
            <a:chExt cx="9238171" cy="5562600"/>
          </a:xfrm>
        </p:grpSpPr>
        <p:sp>
          <p:nvSpPr>
            <p:cNvPr id="21" name="Rectangle 20"/>
            <p:cNvSpPr/>
            <p:nvPr/>
          </p:nvSpPr>
          <p:spPr>
            <a:xfrm>
              <a:off x="990600" y="4494074"/>
              <a:ext cx="2781300" cy="22115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990600" y="1524000"/>
              <a:ext cx="5562600" cy="2209800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53200" y="1524000"/>
              <a:ext cx="990600" cy="2209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990600" y="1524000"/>
              <a:ext cx="5562600" cy="2209800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543800" y="1524000"/>
              <a:ext cx="1524000" cy="22098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1981200"/>
              <a:ext cx="777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Life Prolonging Management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                                                                                      HOSPICE 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                                                                                     &lt;6 </a:t>
              </a:r>
              <a:r>
                <a:rPr lang="en-US" dirty="0" err="1" smtClean="0">
                  <a:solidFill>
                    <a:schemeClr val="bg1"/>
                  </a:solidFill>
                </a:rPr>
                <a:t>mths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              Palliative Management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						           Bereavement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1143000"/>
              <a:ext cx="1066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Diagnosis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1420" y="1143000"/>
              <a:ext cx="75438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Death</a:t>
              </a:r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771900" y="5027474"/>
              <a:ext cx="2781300" cy="1678126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53200" y="5103674"/>
              <a:ext cx="990600" cy="16001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3771900" y="4494074"/>
              <a:ext cx="3771900" cy="2209800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543800" y="4494074"/>
              <a:ext cx="1524000" cy="22098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90600" y="1143000"/>
              <a:ext cx="0" cy="556260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543800" y="1143000"/>
              <a:ext cx="7620" cy="556260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>
              <a:off x="6477000" y="4494074"/>
              <a:ext cx="1066800" cy="6096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949548"/>
              <a:ext cx="777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Life Prolonging Management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                                                                                      HOSPICE 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                                                                                     &lt;6 </a:t>
              </a:r>
              <a:r>
                <a:rPr lang="en-US" dirty="0" err="1" smtClean="0">
                  <a:solidFill>
                    <a:schemeClr val="bg1"/>
                  </a:solidFill>
                </a:rPr>
                <a:t>mths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                         		Palliative Management	           Bereavement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82" y="2329934"/>
              <a:ext cx="980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DESIRED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7971" y="5345668"/>
              <a:ext cx="932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4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too late!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356053" cy="50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6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in HPM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Conference/seminar/workshop</a:t>
            </a:r>
          </a:p>
          <a:p>
            <a:pPr lvl="2"/>
            <a:r>
              <a:rPr lang="en-US" dirty="0" smtClean="0"/>
              <a:t>Regional</a:t>
            </a:r>
          </a:p>
          <a:p>
            <a:pPr lvl="2"/>
            <a:r>
              <a:rPr lang="en-US" dirty="0" smtClean="0"/>
              <a:t>National (AAHPM)</a:t>
            </a:r>
          </a:p>
          <a:p>
            <a:pPr lvl="2"/>
            <a:r>
              <a:rPr lang="en-US" dirty="0" smtClean="0"/>
              <a:t>International </a:t>
            </a:r>
          </a:p>
          <a:p>
            <a:r>
              <a:rPr lang="en-US" dirty="0" smtClean="0"/>
              <a:t>Clinical rotation with H&amp;PM team </a:t>
            </a:r>
          </a:p>
          <a:p>
            <a:pPr lvl="2"/>
            <a:r>
              <a:rPr lang="en-US" dirty="0" smtClean="0"/>
              <a:t>Student</a:t>
            </a:r>
          </a:p>
          <a:p>
            <a:pPr lvl="2"/>
            <a:r>
              <a:rPr lang="en-US" dirty="0" smtClean="0"/>
              <a:t>Resident</a:t>
            </a:r>
          </a:p>
          <a:p>
            <a:pPr lvl="2"/>
            <a:r>
              <a:rPr lang="en-US" dirty="0" smtClean="0"/>
              <a:t>Fellow in other sub-specialty</a:t>
            </a:r>
          </a:p>
          <a:p>
            <a:r>
              <a:rPr lang="en-US" dirty="0" smtClean="0"/>
              <a:t>EPERC (fast facts from MCOW)</a:t>
            </a:r>
          </a:p>
          <a:p>
            <a:pPr lvl="2"/>
            <a:r>
              <a:rPr lang="en-US" dirty="0"/>
              <a:t>http://</a:t>
            </a:r>
            <a:r>
              <a:rPr lang="en-US" dirty="0" smtClean="0"/>
              <a:t>www.eperc.mcw.edu/EPERC/FastFactsandConcepts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in HPM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Fellowship in Palliative Medicine</a:t>
            </a:r>
          </a:p>
          <a:p>
            <a:pPr lvl="1"/>
            <a:r>
              <a:rPr lang="en-US" dirty="0" smtClean="0"/>
              <a:t>Minimum 1 year duration</a:t>
            </a:r>
          </a:p>
          <a:p>
            <a:pPr lvl="1"/>
            <a:r>
              <a:rPr lang="en-US" dirty="0"/>
              <a:t>2 year research pathway also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Clinical specialties</a:t>
            </a:r>
          </a:p>
          <a:p>
            <a:endParaRPr lang="en-US" dirty="0" smtClean="0"/>
          </a:p>
          <a:p>
            <a:r>
              <a:rPr lang="en-US" dirty="0" smtClean="0"/>
              <a:t>Board Certification in Palliative Medicine</a:t>
            </a:r>
          </a:p>
          <a:p>
            <a:pPr lvl="1"/>
            <a:r>
              <a:rPr lang="en-US" dirty="0" smtClean="0"/>
              <a:t>Must have 1 year fellowship</a:t>
            </a:r>
          </a:p>
        </p:txBody>
      </p:sp>
    </p:spTree>
    <p:extLst>
      <p:ext uri="{BB962C8B-B14F-4D97-AF65-F5344CB8AC3E}">
        <p14:creationId xmlns:p14="http://schemas.microsoft.com/office/powerpoint/2010/main" val="3287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Palliative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Moving </a:t>
            </a:r>
            <a:r>
              <a:rPr lang="en-US" dirty="0"/>
              <a:t>upstream </a:t>
            </a:r>
            <a:r>
              <a:rPr lang="en-US" dirty="0" smtClean="0"/>
              <a:t>with early consult at the time of diagnosis</a:t>
            </a:r>
            <a:endParaRPr lang="en-US" dirty="0"/>
          </a:p>
          <a:p>
            <a:r>
              <a:rPr lang="en-US" dirty="0" smtClean="0"/>
              <a:t>Increase availability of Ambulatory Palliative care</a:t>
            </a:r>
          </a:p>
          <a:p>
            <a:endParaRPr lang="en-US" dirty="0"/>
          </a:p>
          <a:p>
            <a:r>
              <a:rPr lang="en-US" dirty="0" smtClean="0"/>
              <a:t>Need: 18,000 fellowship trained H&amp;PC physicians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~70% of health care in USA have PC program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and understand Palliative Care philosophy and approach</a:t>
            </a:r>
          </a:p>
          <a:p>
            <a:endParaRPr lang="en-US" dirty="0" smtClean="0"/>
          </a:p>
          <a:p>
            <a:r>
              <a:rPr lang="en-US" dirty="0" smtClean="0"/>
              <a:t>Training path for Hospice &amp; Palliative Medicine</a:t>
            </a:r>
          </a:p>
          <a:p>
            <a:endParaRPr lang="en-US" dirty="0" smtClean="0"/>
          </a:p>
          <a:p>
            <a:r>
              <a:rPr lang="en-US" dirty="0" smtClean="0"/>
              <a:t>Need and future of Palliative Medicine</a:t>
            </a:r>
          </a:p>
          <a:p>
            <a:endParaRPr lang="en-US" dirty="0" smtClean="0"/>
          </a:p>
          <a:p>
            <a:r>
              <a:rPr lang="en-US" dirty="0" smtClean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744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Palliative </a:t>
            </a:r>
            <a:r>
              <a:rPr lang="en-US" dirty="0"/>
              <a:t>medicine </a:t>
            </a:r>
            <a:r>
              <a:rPr lang="en-US" dirty="0" smtClean="0"/>
              <a:t>can </a:t>
            </a:r>
            <a:r>
              <a:rPr lang="en-US" dirty="0"/>
              <a:t>see and help at all </a:t>
            </a:r>
            <a:r>
              <a:rPr lang="en-US" dirty="0" smtClean="0"/>
              <a:t>stages illness</a:t>
            </a:r>
          </a:p>
          <a:p>
            <a:endParaRPr lang="en-US" dirty="0"/>
          </a:p>
          <a:p>
            <a:r>
              <a:rPr lang="en-US" dirty="0" smtClean="0"/>
              <a:t>Palliative Medicine </a:t>
            </a:r>
            <a:r>
              <a:rPr lang="en-US" dirty="0"/>
              <a:t>is </a:t>
            </a:r>
            <a:r>
              <a:rPr lang="en-US" dirty="0" smtClean="0"/>
              <a:t>a rapidly growing subspecialty and a great career choice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Death is a normal part of life and every one  deserves </a:t>
            </a:r>
            <a:r>
              <a:rPr lang="en-US" dirty="0" smtClean="0"/>
              <a:t>death </a:t>
            </a:r>
            <a:r>
              <a:rPr lang="en-US" dirty="0"/>
              <a:t>with </a:t>
            </a:r>
            <a:r>
              <a:rPr lang="en-US" dirty="0" smtClean="0"/>
              <a:t>dignity and comfort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riefhub.org.uk/cms/files/cartoons/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3122" r="4177" b="5909"/>
          <a:stretch/>
        </p:blipFill>
        <p:spPr bwMode="auto">
          <a:xfrm>
            <a:off x="381000" y="152400"/>
            <a:ext cx="81807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1080" y="5867400"/>
            <a:ext cx="3921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you!!!</a:t>
            </a:r>
            <a:endParaRPr 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3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Amanda Lam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Sara Johnson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Palliative care student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 Hospice and Palliative Care Organization: nhpco.org</a:t>
            </a:r>
          </a:p>
          <a:p>
            <a:r>
              <a:rPr lang="en-US" dirty="0" smtClean="0"/>
              <a:t>WHO website</a:t>
            </a:r>
          </a:p>
          <a:p>
            <a:r>
              <a:rPr lang="en-US" dirty="0" smtClean="0"/>
              <a:t>National Palliative care research center: npcrc.org</a:t>
            </a:r>
          </a:p>
          <a:p>
            <a:r>
              <a:rPr lang="en-US" dirty="0" err="1" smtClean="0"/>
              <a:t>Pubmed</a:t>
            </a:r>
            <a:endParaRPr lang="en-US" dirty="0" smtClean="0"/>
          </a:p>
          <a:p>
            <a:r>
              <a:rPr lang="en-US" dirty="0" smtClean="0"/>
              <a:t>Center to advanced palliative care: capc.org</a:t>
            </a:r>
          </a:p>
          <a:p>
            <a:r>
              <a:rPr lang="en-US" dirty="0" smtClean="0"/>
              <a:t>Cancer.gov</a:t>
            </a:r>
          </a:p>
          <a:p>
            <a:r>
              <a:rPr lang="en-US" dirty="0" smtClean="0"/>
              <a:t>AAHPM.org</a:t>
            </a:r>
          </a:p>
          <a:p>
            <a:r>
              <a:rPr lang="en-US" dirty="0" smtClean="0"/>
              <a:t>healthaffairs.org</a:t>
            </a:r>
          </a:p>
          <a:p>
            <a:r>
              <a:rPr lang="en-US" dirty="0" smtClean="0"/>
              <a:t>beckershospitalreview.com</a:t>
            </a:r>
          </a:p>
          <a:p>
            <a:r>
              <a:rPr lang="en-US" dirty="0"/>
              <a:t>PMID: </a:t>
            </a:r>
            <a:r>
              <a:rPr lang="en-US" dirty="0" smtClean="0"/>
              <a:t>21145468</a:t>
            </a:r>
          </a:p>
          <a:p>
            <a:r>
              <a:rPr lang="en-US" dirty="0"/>
              <a:t>American Academy of Hospice and Palliative Medicine Workforce Task </a:t>
            </a:r>
            <a:r>
              <a:rPr lang="en-US" dirty="0" smtClean="0"/>
              <a:t>Force</a:t>
            </a:r>
          </a:p>
          <a:p>
            <a:r>
              <a:rPr lang="en-US" dirty="0" smtClean="0"/>
              <a:t>CDC.gov</a:t>
            </a:r>
          </a:p>
        </p:txBody>
      </p:sp>
    </p:spTree>
    <p:extLst>
      <p:ext uri="{BB962C8B-B14F-4D97-AF65-F5344CB8AC3E}">
        <p14:creationId xmlns:p14="http://schemas.microsoft.com/office/powerpoint/2010/main" val="30657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Medical Graduate from Mumbai, India (2007)</a:t>
            </a:r>
          </a:p>
          <a:p>
            <a:endParaRPr lang="en-US" dirty="0" smtClean="0"/>
          </a:p>
          <a:p>
            <a:r>
              <a:rPr lang="en-US" dirty="0" smtClean="0"/>
              <a:t>Palliative physician in Mumbai, India (2 ½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IM Residency at Mt Sinai Hospital, Chicago, IL (2011-2014)</a:t>
            </a:r>
          </a:p>
          <a:p>
            <a:endParaRPr lang="en-US" dirty="0" smtClean="0"/>
          </a:p>
          <a:p>
            <a:r>
              <a:rPr lang="en-US" dirty="0" smtClean="0"/>
              <a:t>Fellowship in Hospice and Palliative Medicine (Current)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qph.is.quoracdn.net/main-qimg-1c3e5bbbe485fc1deff80bab039c1e59?convert_to_webp=tru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/>
          <a:stretch/>
        </p:blipFill>
        <p:spPr bwMode="auto">
          <a:xfrm>
            <a:off x="1331823" y="76200"/>
            <a:ext cx="6288177" cy="6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a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65 Y/ F with Multiple myeloma (a Cancer with spread to bones) since &gt;7 years </a:t>
            </a:r>
          </a:p>
          <a:p>
            <a:r>
              <a:rPr lang="en-US" dirty="0" smtClean="0"/>
              <a:t>&gt;18-20 fractures</a:t>
            </a:r>
          </a:p>
          <a:p>
            <a:r>
              <a:rPr lang="en-US" dirty="0" smtClean="0"/>
              <a:t>Multiple pressure wounds on the skin</a:t>
            </a:r>
          </a:p>
          <a:p>
            <a:r>
              <a:rPr lang="en-US" dirty="0" smtClean="0"/>
              <a:t>4 ICU  admissions in last 1 year</a:t>
            </a:r>
          </a:p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Emotional / Social</a:t>
            </a:r>
          </a:p>
          <a:p>
            <a:pPr lvl="1"/>
            <a:r>
              <a:rPr lang="en-US" dirty="0" smtClean="0"/>
              <a:t>Spiritual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en-US" dirty="0" smtClean="0"/>
              <a:t>USA (2010)</a:t>
            </a:r>
          </a:p>
          <a:p>
            <a:pPr lvl="1"/>
            <a:r>
              <a:rPr lang="en-US" dirty="0" smtClean="0"/>
              <a:t>Life </a:t>
            </a:r>
            <a:r>
              <a:rPr lang="en-US" dirty="0"/>
              <a:t>expectancy: </a:t>
            </a:r>
            <a:r>
              <a:rPr lang="en-US" dirty="0" smtClean="0"/>
              <a:t>~79 years</a:t>
            </a:r>
          </a:p>
          <a:p>
            <a:pPr lvl="1"/>
            <a:r>
              <a:rPr lang="en-US" dirty="0" smtClean="0"/>
              <a:t>Deaths: 2,515,458 </a:t>
            </a:r>
          </a:p>
          <a:p>
            <a:pPr lvl="1"/>
            <a:r>
              <a:rPr lang="en-US" dirty="0"/>
              <a:t>Place of death:</a:t>
            </a:r>
          </a:p>
          <a:p>
            <a:pPr lvl="2"/>
            <a:r>
              <a:rPr lang="en-US" dirty="0" smtClean="0"/>
              <a:t>~ </a:t>
            </a:r>
            <a:r>
              <a:rPr lang="en-US" dirty="0"/>
              <a:t>½ in Acute care setup </a:t>
            </a:r>
          </a:p>
          <a:p>
            <a:pPr lvl="2"/>
            <a:r>
              <a:rPr lang="en-US" dirty="0"/>
              <a:t>~ 17-20% in ICU</a:t>
            </a:r>
          </a:p>
          <a:p>
            <a:pPr lvl="2"/>
            <a:r>
              <a:rPr lang="en-US" dirty="0"/>
              <a:t>~ 1/5 in Nursing </a:t>
            </a:r>
            <a:r>
              <a:rPr lang="en-US" dirty="0" smtClean="0"/>
              <a:t>home</a:t>
            </a:r>
          </a:p>
          <a:p>
            <a:pPr lvl="2"/>
            <a:r>
              <a:rPr lang="en-US" dirty="0" smtClean="0"/>
              <a:t>~ </a:t>
            </a:r>
            <a:r>
              <a:rPr lang="en-US" dirty="0"/>
              <a:t>¼ at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4/1000 people need Palliative Care at EOL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26677" y="3648670"/>
            <a:ext cx="3755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}</a:t>
            </a:r>
            <a:r>
              <a:rPr lang="en-US" sz="3600" dirty="0" smtClean="0">
                <a:solidFill>
                  <a:srgbClr val="00B0F0"/>
                </a:solidFill>
              </a:rPr>
              <a:t> 2/3 in hospital !!!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Palliative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fontAlgn="base"/>
            <a:r>
              <a:rPr lang="en-US" dirty="0" smtClean="0"/>
              <a:t>WHO: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u="sng" dirty="0"/>
              <a:t>approach</a:t>
            </a:r>
            <a:r>
              <a:rPr lang="en-US" dirty="0"/>
              <a:t> </a:t>
            </a:r>
            <a:r>
              <a:rPr lang="en-US" dirty="0" smtClean="0"/>
              <a:t>to improve the </a:t>
            </a:r>
            <a:r>
              <a:rPr lang="en-US" u="sng" dirty="0"/>
              <a:t>quality of life </a:t>
            </a:r>
            <a:r>
              <a:rPr lang="en-US" dirty="0"/>
              <a:t>of </a:t>
            </a:r>
            <a:r>
              <a:rPr lang="en-US" u="sng" dirty="0"/>
              <a:t>patients and their families </a:t>
            </a:r>
            <a:r>
              <a:rPr lang="en-US" dirty="0"/>
              <a:t>facing the problem associated with </a:t>
            </a:r>
            <a:r>
              <a:rPr lang="en-US" u="sng" dirty="0"/>
              <a:t>life-threatening illness</a:t>
            </a:r>
            <a:r>
              <a:rPr lang="en-US" dirty="0"/>
              <a:t>, through the </a:t>
            </a:r>
            <a:r>
              <a:rPr lang="en-US" u="sng" dirty="0"/>
              <a:t>prevention and relief of suffering </a:t>
            </a:r>
            <a:r>
              <a:rPr lang="en-US" dirty="0"/>
              <a:t>by means of early identification and impeccable assessment and </a:t>
            </a:r>
            <a:r>
              <a:rPr lang="en-US" u="sng" dirty="0"/>
              <a:t>treatment of pain and </a:t>
            </a:r>
            <a:r>
              <a:rPr lang="en-US" u="sng" dirty="0" smtClean="0"/>
              <a:t>other </a:t>
            </a:r>
            <a:r>
              <a:rPr lang="en-US" u="sng" dirty="0"/>
              <a:t>physical, psychosocial and </a:t>
            </a:r>
            <a:r>
              <a:rPr lang="en-US" u="sng" dirty="0" smtClean="0"/>
              <a:t>spiritual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Palliative care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Active total care of the child's body, mind and spirit, and giving support to the family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can be successfully implemented even if resources are limited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*The principles apply to other pediatric chronic disorders (WHO; 1998a)</a:t>
            </a:r>
          </a:p>
        </p:txBody>
      </p:sp>
    </p:spTree>
    <p:extLst>
      <p:ext uri="{BB962C8B-B14F-4D97-AF65-F5344CB8AC3E}">
        <p14:creationId xmlns:p14="http://schemas.microsoft.com/office/powerpoint/2010/main" val="17304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relief from pain</a:t>
            </a:r>
            <a:r>
              <a:rPr lang="en-US" dirty="0" smtClean="0"/>
              <a:t> and other distressing symptoms</a:t>
            </a:r>
          </a:p>
          <a:p>
            <a:r>
              <a:rPr lang="en-US" dirty="0" smtClean="0"/>
              <a:t>affirm life and regard </a:t>
            </a:r>
            <a:r>
              <a:rPr lang="en-US" u="sng" dirty="0" smtClean="0"/>
              <a:t>dying as a normal</a:t>
            </a:r>
            <a:r>
              <a:rPr lang="en-US" dirty="0" smtClean="0"/>
              <a:t> process</a:t>
            </a:r>
          </a:p>
          <a:p>
            <a:r>
              <a:rPr lang="en-US" u="sng" dirty="0" smtClean="0"/>
              <a:t>neither hasten nor postpone death</a:t>
            </a:r>
          </a:p>
          <a:p>
            <a:r>
              <a:rPr lang="en-US" dirty="0" smtClean="0"/>
              <a:t>integrate the </a:t>
            </a:r>
            <a:r>
              <a:rPr lang="en-US" u="sng" dirty="0" smtClean="0"/>
              <a:t>psychological and spiritual</a:t>
            </a:r>
            <a:r>
              <a:rPr lang="en-US" dirty="0" smtClean="0"/>
              <a:t> aspects</a:t>
            </a:r>
          </a:p>
          <a:p>
            <a:r>
              <a:rPr lang="en-US" dirty="0" smtClean="0"/>
              <a:t>Help patients </a:t>
            </a:r>
            <a:r>
              <a:rPr lang="en-US" u="sng" dirty="0" smtClean="0"/>
              <a:t>live as actively as possible</a:t>
            </a:r>
            <a:r>
              <a:rPr lang="en-US" dirty="0" smtClean="0"/>
              <a:t> while dealing with a serious illness</a:t>
            </a:r>
          </a:p>
          <a:p>
            <a:r>
              <a:rPr lang="en-US" u="sng" dirty="0" smtClean="0"/>
              <a:t>Help the family cope</a:t>
            </a:r>
            <a:r>
              <a:rPr lang="en-US" dirty="0" smtClean="0"/>
              <a:t> during the patient’s illness and in their own bereavement</a:t>
            </a:r>
          </a:p>
        </p:txBody>
      </p:sp>
    </p:spTree>
    <p:extLst>
      <p:ext uri="{BB962C8B-B14F-4D97-AF65-F5344CB8AC3E}">
        <p14:creationId xmlns:p14="http://schemas.microsoft.com/office/powerpoint/2010/main" val="1870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701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Introduction to Palliative  Care</vt:lpstr>
      <vt:lpstr>Objective</vt:lpstr>
      <vt:lpstr>About Me</vt:lpstr>
      <vt:lpstr>PowerPoint Presentation</vt:lpstr>
      <vt:lpstr>Learning from a Case</vt:lpstr>
      <vt:lpstr>Facts</vt:lpstr>
      <vt:lpstr>Palliative Medicine</vt:lpstr>
      <vt:lpstr>Palliative care for Children</vt:lpstr>
      <vt:lpstr>What do we do?</vt:lpstr>
      <vt:lpstr>What do we do?</vt:lpstr>
      <vt:lpstr>Who can get ?</vt:lpstr>
      <vt:lpstr>Why Palliative Medicine?</vt:lpstr>
      <vt:lpstr>Who are part of the team </vt:lpstr>
      <vt:lpstr>Where?</vt:lpstr>
      <vt:lpstr>Palliative care transition</vt:lpstr>
      <vt:lpstr>Don’t be too late!</vt:lpstr>
      <vt:lpstr>Training in HPM</vt:lpstr>
      <vt:lpstr>Training in HPM</vt:lpstr>
      <vt:lpstr>Future of Palliative Medicine</vt:lpstr>
      <vt:lpstr>Summary</vt:lpstr>
      <vt:lpstr>PowerPoint Presentation</vt:lpstr>
      <vt:lpstr>Special thanks!!</vt:lpstr>
      <vt:lpstr>References</vt:lpstr>
    </vt:vector>
  </TitlesOfParts>
  <Company>Department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 Care</dc:title>
  <dc:creator>dom-user</dc:creator>
  <cp:lastModifiedBy>dom-user</cp:lastModifiedBy>
  <cp:revision>119</cp:revision>
  <dcterms:created xsi:type="dcterms:W3CDTF">2015-01-05T16:14:30Z</dcterms:created>
  <dcterms:modified xsi:type="dcterms:W3CDTF">2015-01-12T17:29:53Z</dcterms:modified>
</cp:coreProperties>
</file>